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5"/>
  </p:notesMasterIdLst>
  <p:handoutMasterIdLst>
    <p:handoutMasterId r:id="rId46"/>
  </p:handoutMasterIdLst>
  <p:sldIdLst>
    <p:sldId id="274" r:id="rId3"/>
    <p:sldId id="276" r:id="rId4"/>
    <p:sldId id="394" r:id="rId5"/>
    <p:sldId id="395" r:id="rId6"/>
    <p:sldId id="396" r:id="rId7"/>
    <p:sldId id="397" r:id="rId8"/>
    <p:sldId id="398" r:id="rId9"/>
    <p:sldId id="399" r:id="rId10"/>
    <p:sldId id="400" r:id="rId11"/>
    <p:sldId id="401" r:id="rId12"/>
    <p:sldId id="402" r:id="rId13"/>
    <p:sldId id="403" r:id="rId14"/>
    <p:sldId id="404" r:id="rId15"/>
    <p:sldId id="405" r:id="rId16"/>
    <p:sldId id="406" r:id="rId17"/>
    <p:sldId id="407" r:id="rId18"/>
    <p:sldId id="408" r:id="rId19"/>
    <p:sldId id="409" r:id="rId20"/>
    <p:sldId id="411" r:id="rId21"/>
    <p:sldId id="410" r:id="rId22"/>
    <p:sldId id="412" r:id="rId23"/>
    <p:sldId id="413" r:id="rId24"/>
    <p:sldId id="414" r:id="rId25"/>
    <p:sldId id="415" r:id="rId26"/>
    <p:sldId id="416" r:id="rId27"/>
    <p:sldId id="417" r:id="rId28"/>
    <p:sldId id="418" r:id="rId29"/>
    <p:sldId id="419" r:id="rId30"/>
    <p:sldId id="420" r:id="rId31"/>
    <p:sldId id="421" r:id="rId32"/>
    <p:sldId id="422" r:id="rId33"/>
    <p:sldId id="423" r:id="rId34"/>
    <p:sldId id="424" r:id="rId35"/>
    <p:sldId id="425" r:id="rId36"/>
    <p:sldId id="426" r:id="rId37"/>
    <p:sldId id="427" r:id="rId38"/>
    <p:sldId id="428" r:id="rId39"/>
    <p:sldId id="349" r:id="rId40"/>
    <p:sldId id="431" r:id="rId41"/>
    <p:sldId id="432" r:id="rId42"/>
    <p:sldId id="352" r:id="rId43"/>
    <p:sldId id="393" r:id="rId4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03" autoAdjust="0"/>
    <p:restoredTop sz="94533" autoAdjust="0"/>
  </p:normalViewPr>
  <p:slideViewPr>
    <p:cSldViewPr>
      <p:cViewPr varScale="1">
        <p:scale>
          <a:sx n="92" d="100"/>
          <a:sy n="92" d="100"/>
        </p:scale>
        <p:origin x="378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4/8/2015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4/8/2015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25C807-C5CE-41D5-91FF-1359D03B8BD8}" type="slidenum">
              <a:rPr lang="en-US"/>
              <a:pPr/>
              <a:t>26</a:t>
            </a:fld>
            <a:r>
              <a:rPr lang="en-US" dirty="0"/>
              <a:t>##</a:t>
            </a:r>
          </a:p>
        </p:txBody>
      </p:sp>
      <p:sp>
        <p:nvSpPr>
          <p:cNvPr id="497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7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57686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25C807-C5CE-41D5-91FF-1359D03B8BD8}" type="slidenum">
              <a:rPr lang="en-US"/>
              <a:pPr/>
              <a:t>28</a:t>
            </a:fld>
            <a:r>
              <a:rPr lang="en-US" dirty="0"/>
              <a:t>##</a:t>
            </a:r>
          </a:p>
        </p:txBody>
      </p:sp>
      <p:sp>
        <p:nvSpPr>
          <p:cNvPr id="497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7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57273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347B9C-EEDB-45E4-9601-BA9E3AE802EE}" type="slidenum">
              <a:rPr lang="en-US"/>
              <a:pPr/>
              <a:t>33</a:t>
            </a:fld>
            <a:r>
              <a:rPr lang="en-US" dirty="0"/>
              <a:t>##</a:t>
            </a:r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29701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9E16B8-E365-4708-A024-46DEA8F92D1C}" type="slidenum">
              <a:rPr lang="en-US"/>
              <a:pPr/>
              <a:t>35</a:t>
            </a:fld>
            <a:r>
              <a:rPr lang="en-US" dirty="0"/>
              <a:t>##</a:t>
            </a:r>
          </a:p>
        </p:txBody>
      </p:sp>
      <p:sp>
        <p:nvSpPr>
          <p:cNvPr id="499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9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0734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685A15-D6FA-4347-AFFC-0C8335B2641A}" type="slidenum">
              <a:rPr lang="en-US"/>
              <a:pPr/>
              <a:t>37</a:t>
            </a:fld>
            <a:r>
              <a:rPr lang="en-US" dirty="0"/>
              <a:t>##</a:t>
            </a:r>
          </a:p>
        </p:txBody>
      </p:sp>
      <p:sp>
        <p:nvSpPr>
          <p:cNvPr id="503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245604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9039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412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A7E639-488F-499B-B44D-0763445653AD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787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48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6A7ACB-C458-4D50-9241-4C8B57F4E646}" type="slidenum">
              <a:rPr lang="en-US"/>
              <a:pPr/>
              <a:t>13</a:t>
            </a:fld>
            <a:r>
              <a:rPr lang="en-US" dirty="0"/>
              <a:t>##</a:t>
            </a:r>
          </a:p>
        </p:txBody>
      </p:sp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25026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FDE96E-B2FE-4B8E-9D7B-EFBA249563DF}" type="slidenum">
              <a:rPr lang="en-US"/>
              <a:pPr/>
              <a:t>14</a:t>
            </a:fld>
            <a:r>
              <a:rPr lang="en-US" dirty="0"/>
              <a:t>##</a:t>
            </a:r>
          </a:p>
        </p:txBody>
      </p:sp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94045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D7F769-148E-46F0-832C-A847DF3244C3}" type="slidenum">
              <a:rPr lang="en-US"/>
              <a:pPr/>
              <a:t>17</a:t>
            </a:fld>
            <a:r>
              <a:rPr lang="en-US" dirty="0"/>
              <a:t>##</a:t>
            </a:r>
          </a:p>
        </p:txBody>
      </p:sp>
      <p:sp>
        <p:nvSpPr>
          <p:cNvPr id="495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5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65144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ED72F4-6B66-4997-95C9-935EB933252E}" type="slidenum">
              <a:rPr lang="en-US"/>
              <a:pPr/>
              <a:t>19</a:t>
            </a:fld>
            <a:r>
              <a:rPr lang="en-US" dirty="0"/>
              <a:t>##</a:t>
            </a:r>
          </a:p>
        </p:txBody>
      </p:sp>
      <p:sp>
        <p:nvSpPr>
          <p:cNvPr id="492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78499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ED72F4-6B66-4997-95C9-935EB933252E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492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97147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4/8/2015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4/8/2015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8.jpeg"/><Relationship Id="rId12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2.png"/><Relationship Id="rId5" Type="http://schemas.openxmlformats.org/officeDocument/2006/relationships/hyperlink" Target="http://softuni.org/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43.png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39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38.png"/><Relationship Id="rId19" Type="http://schemas.openxmlformats.org/officeDocument/2006/relationships/hyperlink" Target="https://softuni.bg/courses/programming-basics/" TargetMode="External"/><Relationship Id="rId4" Type="http://schemas.openxmlformats.org/officeDocument/2006/relationships/image" Target="../media/image35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Virtual_console_(computer_user-interface)" TargetMode="External"/><Relationship Id="rId2" Type="http://schemas.openxmlformats.org/officeDocument/2006/relationships/hyperlink" Target="http://en.wikipedia.org/wiki/Terminal_emulato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Newlin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34771" y="2499854"/>
            <a:ext cx="8413983" cy="1016778"/>
          </a:xfrm>
        </p:spPr>
        <p:txBody>
          <a:bodyPr/>
          <a:lstStyle/>
          <a:p>
            <a:r>
              <a:rPr lang="en-US" dirty="0"/>
              <a:t>Console Input / Output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34771" y="3532117"/>
            <a:ext cx="8413984" cy="811283"/>
          </a:xfrm>
        </p:spPr>
        <p:txBody>
          <a:bodyPr>
            <a:normAutofit/>
          </a:bodyPr>
          <a:lstStyle/>
          <a:p>
            <a:r>
              <a:rPr lang="en-US" dirty="0"/>
              <a:t>Reading and Writing to the </a:t>
            </a:r>
            <a:r>
              <a:rPr lang="en-US" dirty="0" smtClean="0"/>
              <a:t>Console</a:t>
            </a:r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descr="D:\_WORK PROJECTS\Nakov\Presentation Slides Design\STORE\Software University Foundation Logo BG and ENG black WHITOUT background CMYK.png">
            <a:hlinkClick r:id="rId5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3" name="Picture 3" descr="http://www.hbachicago.com/freedomweb/graphics/FUSIONTP/interactive/sidebar_inte6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151812" y="4585781"/>
            <a:ext cx="3733800" cy="1981200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12073">
            <a:off x="9479595" y="493481"/>
            <a:ext cx="2041421" cy="17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023" y="4689218"/>
            <a:ext cx="1667964" cy="1646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73955" y="4689218"/>
            <a:ext cx="1908445" cy="173337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6012" y="517205"/>
            <a:ext cx="4770866" cy="1641959"/>
          </a:xfrm>
          <a:prstGeom prst="rect">
            <a:avLst/>
          </a:prstGeom>
        </p:spPr>
      </p:pic>
      <p:sp>
        <p:nvSpPr>
          <p:cNvPr id="21" name="Text Placeholder 6"/>
          <p:cNvSpPr>
            <a:spLocks noGrp="1"/>
          </p:cNvSpPr>
          <p:nvPr/>
        </p:nvSpPr>
        <p:spPr bwMode="auto">
          <a:xfrm>
            <a:off x="821983" y="4489486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22" name="Text Placeholder 7"/>
          <p:cNvSpPr>
            <a:spLocks noGrp="1"/>
          </p:cNvSpPr>
          <p:nvPr/>
        </p:nvSpPr>
        <p:spPr bwMode="auto">
          <a:xfrm>
            <a:off x="821984" y="4959385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3" name="Text Placeholder 10"/>
          <p:cNvSpPr>
            <a:spLocks noGrp="1"/>
          </p:cNvSpPr>
          <p:nvPr/>
        </p:nvSpPr>
        <p:spPr bwMode="auto">
          <a:xfrm>
            <a:off x="821983" y="5364512"/>
            <a:ext cx="3187613" cy="382788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Software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24" name="Text Placeholder 11"/>
          <p:cNvSpPr>
            <a:spLocks noGrp="1"/>
          </p:cNvSpPr>
          <p:nvPr/>
        </p:nvSpPr>
        <p:spPr bwMode="auto">
          <a:xfrm>
            <a:off x="821983" y="5705033"/>
            <a:ext cx="3187613" cy="351754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hlinkClick r:id="rId12"/>
              </a:rPr>
              <a:t>http://</a:t>
            </a:r>
            <a:r>
              <a:rPr lang="en-US" sz="1800" dirty="0" smtClean="0">
                <a:hlinkClick r:id="rId12"/>
              </a:rPr>
              <a:t>softuni.bg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2133600"/>
            <a:ext cx="11804822" cy="4587876"/>
          </a:xfrm>
        </p:spPr>
        <p:txBody>
          <a:bodyPr/>
          <a:lstStyle/>
          <a:p>
            <a:pPr>
              <a:lnSpc>
                <a:spcPts val="36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formatString</a:t>
            </a:r>
          </a:p>
          <a:p>
            <a:pPr lvl="1">
              <a:lnSpc>
                <a:spcPts val="3600"/>
              </a:lnSpc>
            </a:pPr>
            <a:r>
              <a:rPr lang="en-US" dirty="0" smtClean="0"/>
              <a:t>Specifies </a:t>
            </a:r>
            <a:r>
              <a:rPr lang="en-US" dirty="0"/>
              <a:t>the format of the corresponding argument's result </a:t>
            </a:r>
            <a:r>
              <a:rPr lang="en-US" dirty="0" smtClean="0"/>
              <a:t>string, e.g.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X</a:t>
            </a:r>
            <a:r>
              <a:rPr lang="en-US" dirty="0" smtClean="0"/>
              <a:t>",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dirty="0" smtClean="0"/>
              <a:t>",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0.00</a:t>
            </a:r>
            <a:r>
              <a:rPr lang="en-US" dirty="0" smtClean="0"/>
              <a:t>", e.g.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</a:t>
            </a:r>
            <a:r>
              <a:rPr lang="en-US" dirty="0" smtClean="0"/>
              <a:t>Strings (2)</a:t>
            </a:r>
            <a:endParaRPr lang="bg-BG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065212" y="4038600"/>
            <a:ext cx="94488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double pi = 1.234;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Console.WriteLine("{0:0.000000}", pi);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1.234000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1237557"/>
            <a:ext cx="10820402" cy="53091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{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index[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alignment][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formatString]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30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15" y="32220"/>
            <a:ext cx="9577597" cy="882180"/>
          </a:xfrm>
        </p:spPr>
        <p:txBody>
          <a:bodyPr/>
          <a:lstStyle/>
          <a:p>
            <a:r>
              <a:rPr lang="en-US" dirty="0"/>
              <a:t>Formatting </a:t>
            </a:r>
            <a:r>
              <a:rPr lang="en-US" dirty="0" smtClean="0"/>
              <a:t>Strings – Examples</a:t>
            </a:r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36614" y="1295400"/>
            <a:ext cx="10515598" cy="498598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= 2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= 3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Console.Write("{0} + {1} =", a, b);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 {0}",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+ b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2 + 3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Console.WriteLine("{0} * {1} = {2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b,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* b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2 * 3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float pi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3.14159206f;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Console.WriteLine("{0:F2}", pi); //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3,14 or 3.14   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Console.WriteLine("Bye – Bye!");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80566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a Menu </a:t>
            </a:r>
            <a:r>
              <a:rPr lang="en-US" dirty="0"/>
              <a:t>– Example</a:t>
            </a:r>
            <a:endParaRPr lang="bg-BG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36614" y="1495485"/>
            <a:ext cx="10515598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colaPrice = 1.20;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cola = "Coca Cola";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fantaPrice = 1.20;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fanta = "Fanta Dizzy";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zagorkaPrice = 1.50;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zagorka = "Zagorka";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Console.WriteLine("Menu:");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Console.WriteLine("1. {0} – {1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cola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colaPrice);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Console.WriteLine("2. {0} – {1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fanta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fantaPrice);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Console.WriteLine("3. {0} – {1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zagorka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zagorkaPrice);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Console.WriteLine("Have a nice day!");</a:t>
            </a:r>
          </a:p>
        </p:txBody>
      </p:sp>
    </p:spTree>
    <p:extLst>
      <p:ext uri="{BB962C8B-B14F-4D97-AF65-F5344CB8AC3E}">
        <p14:creationId xmlns:p14="http://schemas.microsoft.com/office/powerpoint/2010/main" val="15206228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title"/>
          </p:nvPr>
        </p:nvSpPr>
        <p:spPr>
          <a:xfrm>
            <a:off x="608012" y="2057400"/>
            <a:ext cx="7079192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Printing to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Console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665412" y="4028030"/>
            <a:ext cx="3124200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1026" name="Picture 2" descr="C:\Trash\printing-pres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32612" y="1524000"/>
            <a:ext cx="2857500" cy="381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6329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title"/>
          </p:nvPr>
        </p:nvSpPr>
        <p:spPr>
          <a:xfrm>
            <a:off x="1575540" y="1944469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Reading from the Console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762000" y="2819400"/>
            <a:ext cx="105902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Reading Strings </a:t>
            </a:r>
            <a:r>
              <a:rPr lang="en-US" sz="4000" spc="200" dirty="0" smtClean="0">
                <a:solidFill>
                  <a:schemeClr val="accent1"/>
                </a:solidFill>
              </a:rPr>
              <a:t>and</a:t>
            </a:r>
            <a:r>
              <a:rPr lang="bg-BG" sz="4000" spc="200" dirty="0" smtClean="0">
                <a:solidFill>
                  <a:schemeClr val="accent1"/>
                </a:solidFill>
              </a:rPr>
              <a:t> </a:t>
            </a:r>
            <a:r>
              <a:rPr lang="en-US" sz="4000" spc="200" dirty="0" smtClean="0">
                <a:solidFill>
                  <a:schemeClr val="accent1"/>
                </a:solidFill>
              </a:rPr>
              <a:t>Numeral </a:t>
            </a:r>
            <a:r>
              <a:rPr lang="en-US" sz="4000" spc="200" dirty="0">
                <a:solidFill>
                  <a:schemeClr val="accent1"/>
                </a:solidFill>
              </a:rPr>
              <a:t>Types</a:t>
            </a:r>
          </a:p>
        </p:txBody>
      </p:sp>
      <p:pic>
        <p:nvPicPr>
          <p:cNvPr id="32770" name="Picture 2" descr="http://exophase.com/images/misc/Keyboar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9812" y="3886200"/>
            <a:ext cx="5105400" cy="1933575"/>
          </a:xfrm>
          <a:prstGeom prst="round2DiagRect">
            <a:avLst>
              <a:gd name="adj1" fmla="val 16667"/>
              <a:gd name="adj2" fmla="val 0"/>
            </a:avLst>
          </a:prstGeom>
          <a:ln w="3175" cap="sq">
            <a:solidFill>
              <a:schemeClr val="accent5">
                <a:lumMod val="5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09500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823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We use </a:t>
            </a:r>
            <a:r>
              <a:rPr lang="en-US" dirty="0" smtClean="0"/>
              <a:t>the console </a:t>
            </a:r>
            <a:r>
              <a:rPr lang="en-US" dirty="0"/>
              <a:t>to read information from the command </a:t>
            </a:r>
            <a:r>
              <a:rPr lang="en-US" dirty="0" smtClean="0"/>
              <a:t>line</a:t>
            </a:r>
            <a:endParaRPr lang="bg-BG" dirty="0" smtClean="0"/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 smtClean="0"/>
              <a:t>Usually the data is entered from the keyboard</a:t>
            </a:r>
            <a:endParaRPr lang="en-US" dirty="0"/>
          </a:p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We can read: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Characters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Strings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Numeral types (after conversion)</a:t>
            </a:r>
          </a:p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To read from the console we use the </a:t>
            </a:r>
            <a:r>
              <a:rPr lang="en-US" dirty="0" smtClean="0"/>
              <a:t>methods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Console.Read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Console.ReadLine()</a:t>
            </a:r>
          </a:p>
        </p:txBody>
      </p:sp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from the Console</a:t>
            </a:r>
            <a:endParaRPr lang="bg-BG" dirty="0"/>
          </a:p>
        </p:txBody>
      </p:sp>
      <p:pic>
        <p:nvPicPr>
          <p:cNvPr id="30722" name="Picture 2" descr="http://www.geekologie.com/2007/05/keyboard-waffl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94612" y="2679060"/>
            <a:ext cx="2971800" cy="2318004"/>
          </a:xfrm>
          <a:prstGeom prst="flowChartMultidocument">
            <a:avLst/>
          </a:prstGeom>
          <a:noFill/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3137971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2114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Gets a single character from the console (after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[Enter]</a:t>
            </a:r>
            <a:r>
              <a:rPr lang="en-US" dirty="0"/>
              <a:t> is pressed)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Returns a result of type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Returns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-1</a:t>
            </a:r>
            <a:r>
              <a:rPr lang="en-US" dirty="0"/>
              <a:t> if there aren’t more symbols</a:t>
            </a:r>
          </a:p>
          <a:p>
            <a:pPr>
              <a:lnSpc>
                <a:spcPct val="100000"/>
              </a:lnSpc>
            </a:pPr>
            <a:r>
              <a:rPr lang="en-US" dirty="0"/>
              <a:t>To get the actually read character we </a:t>
            </a:r>
            <a:r>
              <a:rPr lang="en-US" sz="3000" dirty="0"/>
              <a:t> </a:t>
            </a:r>
            <a:r>
              <a:rPr lang="en-US" dirty="0" smtClean="0"/>
              <a:t>need </a:t>
            </a:r>
            <a:r>
              <a:rPr lang="en-US" dirty="0"/>
              <a:t>to cast it to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char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Console.Read()</a:t>
            </a:r>
          </a:p>
        </p:txBody>
      </p:sp>
      <p:sp>
        <p:nvSpPr>
          <p:cNvPr id="444420" name="Rectangle 4"/>
          <p:cNvSpPr>
            <a:spLocks noChangeArrowheads="1"/>
          </p:cNvSpPr>
          <p:nvPr/>
        </p:nvSpPr>
        <p:spPr bwMode="auto">
          <a:xfrm>
            <a:off x="989012" y="4648200"/>
            <a:ext cx="99822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 = Console.Read();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ch = (char) i;  // Cast the int to char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Gets the code of the entered symbol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code of '{0}' is {1}.", ch, i);</a:t>
            </a:r>
          </a:p>
        </p:txBody>
      </p:sp>
    </p:spTree>
    <p:extLst>
      <p:ext uri="{BB962C8B-B14F-4D97-AF65-F5344CB8AC3E}">
        <p14:creationId xmlns:p14="http://schemas.microsoft.com/office/powerpoint/2010/main" val="7650664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1284830"/>
            <a:ext cx="8938472" cy="1752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Reading Characters</a:t>
            </a:r>
            <a:br>
              <a:rPr lang="en-US" dirty="0" smtClean="0"/>
            </a:br>
            <a:r>
              <a:rPr lang="en-US" dirty="0" smtClean="0"/>
              <a:t>from</a:t>
            </a:r>
            <a:r>
              <a:rPr lang="bg-BG" dirty="0" smtClean="0"/>
              <a:t> </a:t>
            </a:r>
            <a:r>
              <a:rPr lang="en-US" dirty="0" smtClean="0"/>
              <a:t>the Console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75012" y="3189830"/>
            <a:ext cx="5484812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28674" name="Picture 2" descr="http://astoriedcareer.com/vintage_typewrit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75613" y="3810000"/>
            <a:ext cx="2066925" cy="2400300"/>
          </a:xfrm>
          <a:prstGeom prst="round2DiagRect">
            <a:avLst/>
          </a:prstGeom>
          <a:noFill/>
        </p:spPr>
      </p:pic>
      <p:pic>
        <p:nvPicPr>
          <p:cNvPr id="28676" name="Picture 4" descr="http://www.greatwhatsit.com/wp-content/uploads/2007/03/typewriter.jp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4875213" y="4419601"/>
            <a:ext cx="2418585" cy="1781175"/>
          </a:xfrm>
          <a:prstGeom prst="trapezoid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678" name="Picture 6" descr="http://www.northwestwoman.com/assets/typewriter.jp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flipH="1">
            <a:off x="2055813" y="3733800"/>
            <a:ext cx="2139215" cy="2419350"/>
          </a:xfrm>
          <a:prstGeom prst="round2Diag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40150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Waits until a combination of keys is pressed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Reads a single character from console or a combination of keys</a:t>
            </a:r>
          </a:p>
          <a:p>
            <a:pPr>
              <a:lnSpc>
                <a:spcPct val="110000"/>
              </a:lnSpc>
            </a:pPr>
            <a:r>
              <a:rPr lang="en-US" dirty="0"/>
              <a:t>Returns a result of type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ConsoleKeyInfo</a:t>
            </a:r>
          </a:p>
          <a:p>
            <a:pPr lvl="1"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KeyChar</a:t>
            </a:r>
            <a:r>
              <a:rPr lang="en-US" dirty="0"/>
              <a:t> – holds the entered character</a:t>
            </a:r>
          </a:p>
          <a:p>
            <a:pPr lvl="1"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Modifiers</a:t>
            </a:r>
            <a:r>
              <a:rPr lang="en-US" dirty="0"/>
              <a:t> – holds the state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[Ctrl]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[Alt]</a:t>
            </a:r>
            <a:r>
              <a:rPr lang="en-US" dirty="0"/>
              <a:t>, …</a:t>
            </a:r>
            <a:endParaRPr lang="en-US" noProof="1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latin typeface="Consolas" pitchFamily="49" charset="0"/>
                <a:cs typeface="Consolas" pitchFamily="49" charset="0"/>
              </a:rPr>
              <a:t>Console.ReadKey()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44420" name="Rectangle 4"/>
          <p:cNvSpPr>
            <a:spLocks noChangeArrowheads="1"/>
          </p:cNvSpPr>
          <p:nvPr/>
        </p:nvSpPr>
        <p:spPr bwMode="auto">
          <a:xfrm>
            <a:off x="1141412" y="4801850"/>
            <a:ext cx="95250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ConsoleKeyInfo key = Console.ReadKey();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Console.WriteLine("Character entered: " + key.KeyChar);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Console.WriteLine("Special keys: " +  key.Modifiers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1327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1828800"/>
            <a:ext cx="8938472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Reading Keys from the Console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903412" y="2819400"/>
            <a:ext cx="5484812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5" name="Picture 2" descr="http://exophase.com/images/misc/Keyboard.jp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21217517">
            <a:off x="4685184" y="3808581"/>
            <a:ext cx="5105400" cy="2297247"/>
          </a:xfrm>
          <a:prstGeom prst="roundRect">
            <a:avLst>
              <a:gd name="adj" fmla="val 1922"/>
            </a:avLst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6277067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Printing to the Console</a:t>
            </a:r>
          </a:p>
          <a:p>
            <a:pPr marL="1144588" lvl="1" indent="-514350">
              <a:lnSpc>
                <a:spcPct val="100000"/>
              </a:lnSpc>
            </a:pPr>
            <a:r>
              <a:rPr lang="en-US" dirty="0"/>
              <a:t>Printing Strings and Numbers 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Reading from the Console</a:t>
            </a:r>
          </a:p>
          <a:p>
            <a:pPr marL="1144588" lvl="1" indent="-514350">
              <a:lnSpc>
                <a:spcPct val="100000"/>
              </a:lnSpc>
            </a:pPr>
            <a:r>
              <a:rPr lang="en-US" dirty="0"/>
              <a:t>Reading Characters</a:t>
            </a:r>
          </a:p>
          <a:p>
            <a:pPr marL="1144588" lvl="1" indent="-514350">
              <a:lnSpc>
                <a:spcPct val="100000"/>
              </a:lnSpc>
            </a:pPr>
            <a:r>
              <a:rPr lang="en-US" dirty="0"/>
              <a:t>Reading Strings</a:t>
            </a:r>
          </a:p>
          <a:p>
            <a:pPr marL="1144588" lvl="1" indent="-514350">
              <a:lnSpc>
                <a:spcPct val="100000"/>
              </a:lnSpc>
            </a:pPr>
            <a:r>
              <a:rPr lang="en-US" dirty="0"/>
              <a:t>Parsing Strings to Numeral Types</a:t>
            </a:r>
          </a:p>
          <a:p>
            <a:pPr marL="1144588" lvl="1" indent="-514350">
              <a:lnSpc>
                <a:spcPct val="100000"/>
              </a:lnSpc>
            </a:pPr>
            <a:r>
              <a:rPr lang="en-US" dirty="0"/>
              <a:t>Reading Numeral Types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Various Examples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612" y="1676400"/>
            <a:ext cx="4551171" cy="413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4812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Gets a line of characters</a:t>
            </a:r>
          </a:p>
          <a:p>
            <a:pPr>
              <a:lnSpc>
                <a:spcPct val="100000"/>
              </a:lnSpc>
            </a:pPr>
            <a:r>
              <a:rPr lang="en-US" dirty="0"/>
              <a:t>Returns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value</a:t>
            </a:r>
          </a:p>
          <a:p>
            <a:pPr>
              <a:lnSpc>
                <a:spcPct val="100000"/>
              </a:lnSpc>
            </a:pPr>
            <a:r>
              <a:rPr lang="en-US" dirty="0"/>
              <a:t>Returns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if the end of the input is reached</a:t>
            </a:r>
          </a:p>
        </p:txBody>
      </p:sp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Console.ReadLine()</a:t>
            </a:r>
          </a:p>
        </p:txBody>
      </p:sp>
      <p:sp>
        <p:nvSpPr>
          <p:cNvPr id="481284" name="Rectangle 4"/>
          <p:cNvSpPr>
            <a:spLocks noChangeArrowheads="1"/>
          </p:cNvSpPr>
          <p:nvPr/>
        </p:nvSpPr>
        <p:spPr bwMode="auto">
          <a:xfrm>
            <a:off x="836612" y="3505200"/>
            <a:ext cx="103632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Console.Write("Please enter your first name: 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Console.ReadLine();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Console.Write("Please enter your last name: 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Console.ReadLine();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Console.WriteLine("Hello, {0} {1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}!", firstName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lastName);</a:t>
            </a:r>
          </a:p>
        </p:txBody>
      </p:sp>
    </p:spTree>
    <p:extLst>
      <p:ext uri="{BB962C8B-B14F-4D97-AF65-F5344CB8AC3E}">
        <p14:creationId xmlns:p14="http://schemas.microsoft.com/office/powerpoint/2010/main" val="9710455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2"/>
          <p:cNvSpPr>
            <a:spLocks noGrp="1" noChangeArrowheads="1"/>
          </p:cNvSpPr>
          <p:nvPr>
            <p:ph type="title"/>
          </p:nvPr>
        </p:nvSpPr>
        <p:spPr>
          <a:xfrm>
            <a:off x="707284" y="1752600"/>
            <a:ext cx="10416328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Reading Strings from the Console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314700" y="2667000"/>
            <a:ext cx="5484812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25604" name="Picture 4" descr="http://www.cosmogirl.com/cm/cosmogirl/images/typewriter-me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52527">
            <a:off x="3884612" y="3600289"/>
            <a:ext cx="4343400" cy="2508972"/>
          </a:xfrm>
          <a:prstGeom prst="roundRect">
            <a:avLst>
              <a:gd name="adj" fmla="val 5186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15313147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55600" indent="-355600">
              <a:lnSpc>
                <a:spcPct val="100000"/>
              </a:lnSpc>
            </a:pPr>
            <a:r>
              <a:rPr lang="en-US" dirty="0"/>
              <a:t>Numeral types can not be read directly from the console</a:t>
            </a:r>
          </a:p>
          <a:p>
            <a:pPr marL="355600" indent="-355600">
              <a:lnSpc>
                <a:spcPct val="100000"/>
              </a:lnSpc>
            </a:pPr>
            <a:r>
              <a:rPr lang="en-US" dirty="0"/>
              <a:t>To read a numeral type do the following:</a:t>
            </a:r>
          </a:p>
          <a:p>
            <a:pPr marL="900113" lvl="1" indent="-447675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Read </a:t>
            </a:r>
            <a:r>
              <a:rPr lang="en-US" dirty="0"/>
              <a:t>a string value</a:t>
            </a:r>
          </a:p>
          <a:p>
            <a:pPr marL="900113" lvl="1" indent="-447675">
              <a:lnSpc>
                <a:spcPct val="100000"/>
              </a:lnSpc>
              <a:buFontTx/>
              <a:buAutoNum type="arabicPeriod"/>
            </a:pPr>
            <a:r>
              <a:rPr lang="en-US" dirty="0"/>
              <a:t>Convert (parse) it to the required numeral type</a:t>
            </a:r>
          </a:p>
          <a:p>
            <a:pPr marL="355600" indent="-355600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int.Parse(string)</a:t>
            </a:r>
          </a:p>
          <a:p>
            <a:pPr marL="723900" lvl="1" indent="-333375">
              <a:lnSpc>
                <a:spcPct val="100000"/>
              </a:lnSpc>
            </a:pPr>
            <a:r>
              <a:rPr lang="en-US" dirty="0"/>
              <a:t>Parses (converts</a:t>
            </a:r>
            <a:r>
              <a:rPr lang="bg-BG" dirty="0"/>
              <a:t>)</a:t>
            </a:r>
            <a:r>
              <a:rPr lang="en-US" dirty="0"/>
              <a:t>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to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</a:p>
        </p:txBody>
      </p:sp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Numeral Types</a:t>
            </a:r>
            <a:endParaRPr lang="bg-BG" dirty="0">
              <a:latin typeface="Courier New" pitchFamily="49" charset="0"/>
            </a:endParaRPr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1065212" y="5200471"/>
            <a:ext cx="99060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Console.ReadLine()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 = int.Parse(str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Console.WriteLine("You entered: {0}", number);</a:t>
            </a:r>
          </a:p>
        </p:txBody>
      </p:sp>
    </p:spTree>
    <p:extLst>
      <p:ext uri="{BB962C8B-B14F-4D97-AF65-F5344CB8AC3E}">
        <p14:creationId xmlns:p14="http://schemas.microsoft.com/office/powerpoint/2010/main" val="20743727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Numeral types have a method </a:t>
            </a:r>
            <a:r>
              <a:rPr lang="en-US" sz="3200" b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Parse</a:t>
            </a:r>
            <a:r>
              <a:rPr lang="en-US" sz="3200" b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(…)</a:t>
            </a:r>
            <a:br>
              <a:rPr lang="en-US" sz="3200" b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3200" smtClean="0"/>
              <a:t>for </a:t>
            </a:r>
            <a:r>
              <a:rPr lang="en-US" sz="3200" dirty="0"/>
              <a:t>extracting the numeral value from a string</a:t>
            </a:r>
          </a:p>
          <a:p>
            <a:pPr lvl="1"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int.Parse(string)</a:t>
            </a:r>
            <a:r>
              <a:rPr lang="en-US" sz="3000" dirty="0"/>
              <a:t> –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3000" dirty="0"/>
              <a:t> </a:t>
            </a:r>
            <a:r>
              <a:rPr lang="en-US" sz="3000" dirty="0">
                <a:sym typeface="Wingdings" pitchFamily="2" charset="2"/>
              </a:rPr>
              <a:t></a:t>
            </a:r>
            <a:r>
              <a:rPr lang="en-US" sz="3000" dirty="0"/>
              <a:t>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</a:p>
          <a:p>
            <a:pPr lvl="1">
              <a:lnSpc>
                <a:spcPct val="100000"/>
              </a:lnSpc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.Parse(string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3000" dirty="0"/>
              <a:t> –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3000" dirty="0"/>
              <a:t> </a:t>
            </a:r>
            <a:r>
              <a:rPr lang="en-US" sz="3000" dirty="0">
                <a:sym typeface="Wingdings" pitchFamily="2" charset="2"/>
              </a:rPr>
              <a:t>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long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.Parse(string)</a:t>
            </a:r>
            <a:r>
              <a:rPr lang="en-US" sz="3000" dirty="0"/>
              <a:t> –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3000" dirty="0"/>
              <a:t> </a:t>
            </a:r>
            <a:r>
              <a:rPr lang="en-US" sz="3000" dirty="0">
                <a:sym typeface="Wingdings" pitchFamily="2" charset="2"/>
              </a:rPr>
              <a:t>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float</a:t>
            </a:r>
          </a:p>
          <a:p>
            <a:pPr lvl="1">
              <a:lnSpc>
                <a:spcPct val="100000"/>
              </a:lnSpc>
            </a:pPr>
            <a:r>
              <a:rPr lang="en-US" sz="3000" noProof="1">
                <a:sym typeface="Wingdings" pitchFamily="2" charset="2"/>
              </a:rPr>
              <a:t>Causes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FormatException</a:t>
            </a:r>
            <a:r>
              <a:rPr lang="en-US" sz="3000" noProof="1">
                <a:sym typeface="Wingdings" pitchFamily="2" charset="2"/>
              </a:rPr>
              <a:t> </a:t>
            </a:r>
            <a:r>
              <a:rPr lang="en-US" sz="3000" dirty="0">
                <a:sym typeface="Wingdings" pitchFamily="2" charset="2"/>
              </a:rPr>
              <a:t>in case of</a:t>
            </a:r>
            <a:r>
              <a:rPr lang="en-US" sz="3000" noProof="1">
                <a:sym typeface="Wingdings" pitchFamily="2" charset="2"/>
              </a:rPr>
              <a:t> </a:t>
            </a:r>
            <a:r>
              <a:rPr lang="en-US" sz="3000" dirty="0">
                <a:sym typeface="Wingdings" pitchFamily="2" charset="2"/>
              </a:rPr>
              <a:t>error</a:t>
            </a:r>
            <a:endParaRPr lang="en-US" sz="3000" noProof="1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Strings to Numbers</a:t>
            </a:r>
            <a:endParaRPr lang="bg-BG" dirty="0">
              <a:latin typeface="Courier New" pitchFamily="49" charset="0"/>
            </a:endParaRPr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989012" y="4648200"/>
            <a:ext cx="8382000" cy="177356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"123";</a:t>
            </a:r>
          </a:p>
          <a:p>
            <a:pPr>
              <a:lnSpc>
                <a:spcPct val="95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 = int.Parse(s); // i = 123</a:t>
            </a:r>
          </a:p>
          <a:p>
            <a:pPr>
              <a:lnSpc>
                <a:spcPct val="95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l = long.Parse(s); // l = 123L</a:t>
            </a:r>
          </a:p>
          <a:p>
            <a:pPr>
              <a:lnSpc>
                <a:spcPct val="95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invalid = "xxx1845";</a:t>
            </a:r>
          </a:p>
          <a:p>
            <a:pPr>
              <a:lnSpc>
                <a:spcPct val="95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value = int.Parse(invalid); // FormatException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671858" y="1510848"/>
            <a:ext cx="2894554" cy="3527262"/>
            <a:chOff x="8524822" y="996096"/>
            <a:chExt cx="2894554" cy="3527262"/>
          </a:xfrm>
        </p:grpSpPr>
        <p:sp>
          <p:nvSpPr>
            <p:cNvPr id="8" name="TextBox 7"/>
            <p:cNvSpPr txBox="1"/>
            <p:nvPr/>
          </p:nvSpPr>
          <p:spPr>
            <a:xfrm rot="20145739">
              <a:off x="10632608" y="3815472"/>
              <a:ext cx="7602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0758942">
              <a:off x="8524822" y="996096"/>
              <a:ext cx="139076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string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33178" y="1684799"/>
              <a:ext cx="2286198" cy="23593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27874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Reading Numbers from the Console – Example</a:t>
            </a:r>
            <a:endParaRPr lang="en-US" sz="38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4" y="1600200"/>
            <a:ext cx="10515598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int.Parse(Console.ReadLine());</a:t>
            </a:r>
          </a:p>
          <a:p>
            <a:pPr>
              <a:buClr>
                <a:srgbClr val="F2B254"/>
              </a:buClr>
              <a:buSzPct val="100000"/>
            </a:pP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int.Parse(Console.ReadLine());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Console.WriteLine("{0} + {1} = {2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b, a+b);</a:t>
            </a:r>
          </a:p>
          <a:p>
            <a:pPr>
              <a:buClr>
                <a:srgbClr val="F2B254"/>
              </a:buClr>
              <a:buSzPct val="100000"/>
            </a:pP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Console.WriteLine("{0} * {1} = {2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b, a*b);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f = float.Parse(Console.ReadLine());</a:t>
            </a:r>
          </a:p>
          <a:p>
            <a:pPr>
              <a:buClr>
                <a:srgbClr val="F2B254"/>
              </a:buClr>
              <a:buSzPct val="100000"/>
            </a:pP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Console.WriteLine("{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0} * {1} / {2} = {3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b, f, a*b/f);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3070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dirty="0"/>
              <a:t>Converting can also be done </a:t>
            </a:r>
            <a:r>
              <a:rPr lang="en-US" dirty="0" smtClean="0"/>
              <a:t>through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Convert</a:t>
            </a:r>
            <a:r>
              <a:rPr lang="en-US" dirty="0" smtClean="0"/>
              <a:t> </a:t>
            </a:r>
            <a:r>
              <a:rPr lang="en-US" dirty="0"/>
              <a:t>class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Convert.ToInt32(string[,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base])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Convert.ToSingle(string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dirty="0"/>
              <a:t>–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float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Convert.ToInt64(string)</a:t>
            </a:r>
            <a:r>
              <a:rPr lang="en-US" dirty="0"/>
              <a:t>–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long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noProof="1">
                <a:sym typeface="Wingdings" pitchFamily="2" charset="2"/>
              </a:rPr>
              <a:t>It uses the parse methods of the numeral types</a:t>
            </a:r>
            <a:endParaRPr lang="en-US" noProof="1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Converting </a:t>
            </a:r>
            <a:r>
              <a:rPr lang="en-US" dirty="0" smtClean="0"/>
              <a:t>Strings to Numbers (2)</a:t>
            </a:r>
            <a:endParaRPr lang="bg-BG" dirty="0">
              <a:latin typeface="Courier New" pitchFamily="49" charset="0"/>
            </a:endParaRPr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1141414" y="4489104"/>
            <a:ext cx="9905998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"123";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 = Convert.ToInt32(s); // i = 123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l = Convert.ToInt64(s); // l = 123L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invalid = "xxx1845";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value = Convert.ToInt32(invalid); // FormatException</a:t>
            </a:r>
          </a:p>
        </p:txBody>
      </p:sp>
    </p:spTree>
    <p:extLst>
      <p:ext uri="{BB962C8B-B14F-4D97-AF65-F5344CB8AC3E}">
        <p14:creationId xmlns:p14="http://schemas.microsoft.com/office/powerpoint/2010/main" val="42570616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>
          <a:xfrm>
            <a:off x="679988" y="1981200"/>
            <a:ext cx="10721128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Reading Numbers from the Console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314700" y="2819400"/>
            <a:ext cx="5484812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20482" name="Picture 2" descr="http://4.bp.blogspot.com/_DMjj1grZOaU/R7CEuEg9X1I/AAAAAAAAAG0/aI_nCJHPw88/s400/number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89312" y="3657600"/>
            <a:ext cx="5334000" cy="2324100"/>
          </a:xfrm>
          <a:prstGeom prst="ellipseRibbon">
            <a:avLst>
              <a:gd name="adj1" fmla="val 7777"/>
              <a:gd name="adj2" fmla="val 75000"/>
              <a:gd name="adj3" fmla="val 12352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2448697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Sometimes we want to handle the errors when parsing a number</a:t>
            </a:r>
          </a:p>
          <a:p>
            <a:pPr lvl="1">
              <a:lnSpc>
                <a:spcPct val="100000"/>
              </a:lnSpc>
            </a:pPr>
            <a:r>
              <a:rPr lang="en-US" sz="3000" noProof="1"/>
              <a:t>Two options: use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try-catch</a:t>
            </a:r>
            <a:r>
              <a:rPr lang="en-US" sz="3000" noProof="1"/>
              <a:t> block or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TryParse()</a:t>
            </a:r>
          </a:p>
          <a:p>
            <a:pPr>
              <a:lnSpc>
                <a:spcPct val="100000"/>
              </a:lnSpc>
            </a:pPr>
            <a:r>
              <a:rPr lang="en-US" sz="3200" noProof="1"/>
              <a:t>Parsing with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TryParse()</a:t>
            </a:r>
            <a:r>
              <a:rPr lang="en-US" sz="3200" noProof="1"/>
              <a:t>:</a:t>
            </a:r>
            <a:endParaRPr lang="en-US" sz="3200" noProof="1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Handling when Parsing</a:t>
            </a:r>
            <a:endParaRPr lang="bg-BG" dirty="0">
              <a:latin typeface="Courier New" pitchFamily="49" charset="0"/>
            </a:endParaRPr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836612" y="3048000"/>
            <a:ext cx="10134600" cy="334245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Console.ReadLine();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(int.TryParse(str, out number))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7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Console.WriteLine("Valid number: {0}", number);</a:t>
            </a:r>
          </a:p>
          <a:p>
            <a:pPr>
              <a:lnSpc>
                <a:spcPct val="7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7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Console.WriteLine("Invalid number: {0}", str);</a:t>
            </a:r>
          </a:p>
          <a:p>
            <a:pPr>
              <a:lnSpc>
                <a:spcPct val="7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917873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>
          <a:xfrm>
            <a:off x="1575540" y="4800600"/>
            <a:ext cx="8938472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Parsing with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TryParse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()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384699" y="5638800"/>
            <a:ext cx="5484812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Live Demo</a:t>
            </a:r>
          </a:p>
        </p:txBody>
      </p:sp>
      <p:pic>
        <p:nvPicPr>
          <p:cNvPr id="2050" name="Picture 2" descr="[LOGO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89730" y="1143000"/>
            <a:ext cx="4062082" cy="3249666"/>
          </a:xfrm>
          <a:prstGeom prst="roundRect">
            <a:avLst>
              <a:gd name="adj" fmla="val 5899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4609073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114800"/>
            <a:ext cx="8938472" cy="820600"/>
          </a:xfrm>
        </p:spPr>
        <p:txBody>
          <a:bodyPr/>
          <a:lstStyle/>
          <a:p>
            <a:r>
              <a:rPr lang="en-US" dirty="0" smtClean="0"/>
              <a:t>Regional Settings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105400"/>
            <a:ext cx="8938472" cy="1371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Printing and Reading </a:t>
            </a:r>
            <a:r>
              <a:rPr lang="en-US" sz="3200" dirty="0" smtClean="0"/>
              <a:t>Special Characters</a:t>
            </a: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/>
              <a:t>Regional Settings and the Number Formatting</a:t>
            </a:r>
          </a:p>
        </p:txBody>
      </p:sp>
      <p:pic>
        <p:nvPicPr>
          <p:cNvPr id="1026" name="Picture 2" descr="http://icons.iconarchive.com/icons/tpdkdesign.net/refresh-cl/256/System-Regional-Setting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838201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simflight.com/wp-content/uploads/2011/08/configuration-settings-icon_thum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802" y="1676400"/>
            <a:ext cx="1917410" cy="191741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libwww.essex.ac.uk/Subject_Guides/Images/Languages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2" y="1066800"/>
            <a:ext cx="2222208" cy="222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5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3434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Printing to the Console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903412" y="5181600"/>
            <a:ext cx="8382000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Printing Strings, Numeral </a:t>
            </a:r>
            <a:r>
              <a:rPr lang="en-US" sz="4000" spc="200" dirty="0" smtClean="0">
                <a:solidFill>
                  <a:schemeClr val="accent1"/>
                </a:solidFill>
              </a:rPr>
              <a:t>Types</a:t>
            </a:r>
            <a:br>
              <a:rPr lang="en-US" sz="4000" spc="200" dirty="0" smtClean="0">
                <a:solidFill>
                  <a:schemeClr val="accent1"/>
                </a:solidFill>
              </a:rPr>
            </a:br>
            <a:r>
              <a:rPr lang="en-US" sz="4000" spc="200" dirty="0" smtClean="0">
                <a:solidFill>
                  <a:schemeClr val="accent1"/>
                </a:solidFill>
              </a:rPr>
              <a:t>and </a:t>
            </a:r>
            <a:r>
              <a:rPr lang="en-US" sz="4000" spc="200" dirty="0">
                <a:solidFill>
                  <a:schemeClr val="accent1"/>
                </a:solidFill>
              </a:rPr>
              <a:t>Expressions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39186">
            <a:off x="3067109" y="1062808"/>
            <a:ext cx="6054606" cy="236846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6985204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Printing special characters on the console needs two steps: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Change the console properties</a:t>
            </a:r>
            <a:br>
              <a:rPr lang="en-US" dirty="0"/>
            </a:br>
            <a:r>
              <a:rPr lang="en-US" dirty="0"/>
              <a:t>to enable Unicode-friendly font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Enable Unicode for the Console</a:t>
            </a:r>
            <a:br>
              <a:rPr lang="en-US" dirty="0"/>
            </a:br>
            <a:r>
              <a:rPr lang="en-US" dirty="0"/>
              <a:t>by adjusting its output encoding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Prefer UTF8 (Unicode</a:t>
            </a:r>
            <a:r>
              <a:rPr lang="en-US" sz="2800" dirty="0" smtClean="0"/>
              <a:t>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Print Special Characters on the Console?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2057400"/>
            <a:ext cx="3429000" cy="4210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4212" y="4822208"/>
            <a:ext cx="72390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System.Text;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Console.OutputEncoding = Encoding.UTF8;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Това е кирилица: ☺");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01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currency format and number formats are different in different countries</a:t>
            </a:r>
          </a:p>
          <a:p>
            <a:pPr lvl="1"/>
            <a:r>
              <a:rPr lang="en-US" dirty="0" smtClean="0"/>
              <a:t>E.g. the decimal separator could be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 smtClean="0"/>
              <a:t>" or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,</a:t>
            </a:r>
            <a:r>
              <a:rPr lang="en-US" dirty="0" smtClean="0"/>
              <a:t>"</a:t>
            </a:r>
          </a:p>
          <a:p>
            <a:r>
              <a:rPr lang="en-US" dirty="0" smtClean="0"/>
              <a:t>To ensure the decimal separator is "." use the following code: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Decimal Separator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4836" y="3962400"/>
            <a:ext cx="10975976" cy="240687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System.Threading;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System.Globalization;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Thread.CurrentThread.CurrentCulture </a:t>
            </a: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CultureInfo.InvariantCulture;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Console.WriteLine(3.54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3.54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decimal value = decimal.Parse("1.33");</a:t>
            </a:r>
          </a:p>
        </p:txBody>
      </p:sp>
    </p:spTree>
    <p:extLst>
      <p:ext uri="{BB962C8B-B14F-4D97-AF65-F5344CB8AC3E}">
        <p14:creationId xmlns:p14="http://schemas.microsoft.com/office/powerpoint/2010/main" val="45518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645744"/>
            <a:ext cx="8938472" cy="820600"/>
          </a:xfrm>
        </p:spPr>
        <p:txBody>
          <a:bodyPr/>
          <a:lstStyle/>
          <a:p>
            <a:r>
              <a:rPr lang="en-US" dirty="0" smtClean="0"/>
              <a:t>Regional Settings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4839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4" name="Picture 2" descr="http://images-3.findicons.com/files/icons/76/icandy_junior/128/regional_setting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2" y="1445344"/>
            <a:ext cx="2895600" cy="2895600"/>
          </a:xfrm>
          <a:prstGeom prst="rect">
            <a:avLst/>
          </a:prstGeom>
          <a:noFill/>
          <a:effectLst>
            <a:glow rad="2286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34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://blaberize.com/wp-content/uploads/2009/09/summer_cocktail_-3d-wallpaper-abstract.png"/>
          <p:cNvPicPr>
            <a:picLocks noChangeAspect="1" noChangeArrowheads="1"/>
          </p:cNvPicPr>
          <p:nvPr/>
        </p:nvPicPr>
        <p:blipFill>
          <a:blip r:embed="rId3" cstate="print">
            <a:lum bright="-20000" contrast="-10000"/>
          </a:blip>
          <a:srcRect/>
          <a:stretch>
            <a:fillRect/>
          </a:stretch>
        </p:blipFill>
        <p:spPr bwMode="auto">
          <a:xfrm>
            <a:off x="4457876" y="3657600"/>
            <a:ext cx="3263548" cy="2209800"/>
          </a:xfrm>
          <a:prstGeom prst="roundRect">
            <a:avLst>
              <a:gd name="adj" fmla="val 14083"/>
            </a:avLst>
          </a:prstGeom>
          <a:noFill/>
          <a:effectLst>
            <a:softEdge rad="127000"/>
          </a:effectLst>
        </p:spPr>
      </p:pic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554884" y="1828800"/>
            <a:ext cx="10721128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Reading </a:t>
            </a:r>
            <a:r>
              <a:rPr lang="en-US" dirty="0" smtClean="0"/>
              <a:t>and Printing to the </a:t>
            </a:r>
            <a:r>
              <a:rPr lang="en-US" dirty="0"/>
              <a:t>Console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89299" y="2725681"/>
            <a:ext cx="5484812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05000"/>
              </a:lnSpc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4000" spc="200" dirty="0">
                <a:solidFill>
                  <a:schemeClr val="accent1"/>
                </a:solidFill>
              </a:rPr>
              <a:t>Various Examples</a:t>
            </a:r>
          </a:p>
        </p:txBody>
      </p:sp>
      <p:pic>
        <p:nvPicPr>
          <p:cNvPr id="18433" name="Picture 1" descr="C:\Trash\matricata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23212" y="3505200"/>
            <a:ext cx="2743200" cy="2743200"/>
          </a:xfrm>
          <a:prstGeom prst="rect">
            <a:avLst/>
          </a:prstGeom>
          <a:noFill/>
          <a:effectLst>
            <a:softEdge rad="317500"/>
          </a:effectLst>
        </p:spPr>
      </p:pic>
      <p:pic>
        <p:nvPicPr>
          <p:cNvPr id="5" name="Picture 1" descr="C:\Trash\matricata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522412" y="3429000"/>
            <a:ext cx="2743200" cy="2743200"/>
          </a:xfrm>
          <a:prstGeom prst="rect">
            <a:avLst/>
          </a:prstGeom>
          <a:noFill/>
          <a:effectLst>
            <a:softEdge rad="317500"/>
          </a:effectLst>
        </p:spPr>
      </p:pic>
      <p:sp>
        <p:nvSpPr>
          <p:cNvPr id="6" name="TextBox 5"/>
          <p:cNvSpPr txBox="1"/>
          <p:nvPr/>
        </p:nvSpPr>
        <p:spPr>
          <a:xfrm rot="20999555">
            <a:off x="4769139" y="4488243"/>
            <a:ext cx="2610711" cy="761761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lumMod val="95000"/>
                <a:lumOff val="5000"/>
                <a:alpha val="40000"/>
              </a:schemeClr>
            </a:outerShdw>
          </a:effectLst>
        </p:spPr>
        <p:txBody>
          <a:bodyPr wrap="none" rtlCol="0">
            <a:prstTxWarp prst="textDoubleWave1">
              <a:avLst/>
            </a:prstTxWarp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4400" b="1" dirty="0">
                <a:ln w="11430"/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36161828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a Letter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1354753"/>
            <a:ext cx="10439400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Console.Write("Enter person name: 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person = Console.ReadLine();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Console.Write("Enter company name: 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company = Console.ReadLine();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  Dear {0},", person);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Console.WriteLine("We are pleased to tell you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that "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"{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1} has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accepted you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 take part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\"C# Basics\""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 course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{1} wishes you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good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luck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!", person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company);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  Yours,");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  {0}", company);</a:t>
            </a:r>
          </a:p>
        </p:txBody>
      </p:sp>
    </p:spTree>
    <p:extLst>
      <p:ext uri="{BB962C8B-B14F-4D97-AF65-F5344CB8AC3E}">
        <p14:creationId xmlns:p14="http://schemas.microsoft.com/office/powerpoint/2010/main" val="367463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0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4958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Printing a Letter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4077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5362" name="Picture 2" descr="http://www.odesk.com/blog/wp-content/uploads/2008/07/cover-letter.jp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lum contrast="30000"/>
          </a:blip>
          <a:srcRect/>
          <a:stretch>
            <a:fillRect/>
          </a:stretch>
        </p:blipFill>
        <p:spPr bwMode="auto">
          <a:xfrm>
            <a:off x="4010448" y="1219200"/>
            <a:ext cx="3810000" cy="2857500"/>
          </a:xfrm>
          <a:prstGeom prst="pentagon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052837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448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Area – Example</a:t>
            </a:r>
            <a:endParaRPr lang="bg-BG" dirty="0"/>
          </a:p>
        </p:txBody>
      </p:sp>
      <p:sp>
        <p:nvSpPr>
          <p:cNvPr id="448516" name="Rectangle 4"/>
          <p:cNvSpPr>
            <a:spLocks noChangeArrowheads="1"/>
          </p:cNvSpPr>
          <p:nvPr/>
        </p:nvSpPr>
        <p:spPr bwMode="auto">
          <a:xfrm>
            <a:off x="622411" y="1354753"/>
            <a:ext cx="10806001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program calculates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"the area of a rectangle or a triangle");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Console.Write("Enter a and b (for rectangle) " +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 or a and h (for triangle): 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int.Parse(Console.ReadLine());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int.Parse(Console.ReadLine());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Console.Write("Enter 1 for a rectangle or 2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triangle: ");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choice = int.Parse(Console.ReadLine());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area = (double) (a*b) / choice;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area of your figure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{0}", area);</a:t>
            </a:r>
          </a:p>
        </p:txBody>
      </p:sp>
    </p:spTree>
    <p:extLst>
      <p:ext uri="{BB962C8B-B14F-4D97-AF65-F5344CB8AC3E}">
        <p14:creationId xmlns:p14="http://schemas.microsoft.com/office/powerpoint/2010/main" val="41436539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6482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Calculating Area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486400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2290" name="Picture 2" descr="http://newsimg.bbc.co.uk/media/images/39119000/jpg/_39119360_calculator20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1409938">
            <a:off x="4256214" y="1538518"/>
            <a:ext cx="3352800" cy="2510471"/>
          </a:xfrm>
          <a:prstGeom prst="roundRect">
            <a:avLst>
              <a:gd name="adj" fmla="val 8024"/>
            </a:avLst>
          </a:prstGeom>
          <a:noFill/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6662412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Basic </a:t>
            </a:r>
            <a:r>
              <a:rPr lang="en-US" dirty="0"/>
              <a:t>input and output methods of the class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Console</a:t>
            </a:r>
          </a:p>
          <a:p>
            <a:pPr marL="869950" lvl="1" indent="-412750">
              <a:lnSpc>
                <a:spcPct val="95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Write(…)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WriteLine(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1212850" lvl="2">
              <a:lnSpc>
                <a:spcPct val="95000"/>
              </a:lnSpc>
            </a:pPr>
            <a:r>
              <a:rPr lang="en-US" dirty="0" smtClean="0"/>
              <a:t>Write </a:t>
            </a:r>
            <a:r>
              <a:rPr lang="en-US" dirty="0"/>
              <a:t>values to the console</a:t>
            </a:r>
          </a:p>
          <a:p>
            <a:pPr marL="869950" lvl="1" indent="-412750">
              <a:lnSpc>
                <a:spcPct val="95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Read(…)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ReadLine(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1212850" lvl="2">
              <a:lnSpc>
                <a:spcPct val="95000"/>
              </a:lnSpc>
            </a:pPr>
            <a:r>
              <a:rPr lang="en-US" dirty="0" smtClean="0"/>
              <a:t>Read </a:t>
            </a:r>
            <a:r>
              <a:rPr lang="en-US" dirty="0"/>
              <a:t>values from the console</a:t>
            </a:r>
          </a:p>
          <a:p>
            <a:pPr marL="573087">
              <a:lnSpc>
                <a:spcPct val="95000"/>
              </a:lnSpc>
            </a:pPr>
            <a:r>
              <a:rPr lang="en-US" dirty="0"/>
              <a:t>Parsing numbers to strings</a:t>
            </a:r>
          </a:p>
          <a:p>
            <a:pPr marL="920750" lvl="1">
              <a:lnSpc>
                <a:spcPct val="95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int.Parse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(…)</a:t>
            </a:r>
          </a:p>
          <a:p>
            <a:pPr marL="920750" lvl="1">
              <a:lnSpc>
                <a:spcPct val="95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double.Parse(…)</a:t>
            </a:r>
          </a:p>
          <a:p>
            <a:pPr marL="920750" lvl="1">
              <a:lnSpc>
                <a:spcPct val="95000"/>
              </a:lnSpc>
            </a:pPr>
            <a:r>
              <a:rPr lang="en-US" dirty="0" smtClean="0"/>
              <a:t>…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2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61212" y="2209800"/>
            <a:ext cx="4138899" cy="41388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Console Input / Output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796491"/>
          </a:xfrm>
        </p:spPr>
        <p:txBody>
          <a:bodyPr/>
          <a:lstStyle/>
          <a:p>
            <a:r>
              <a:rPr lang="en-US" dirty="0">
                <a:hlinkClick r:id="rId19"/>
              </a:rPr>
              <a:t>https://softuni.bg/courses/programming-basics/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10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8000"/>
              </a:lnSpc>
            </a:pPr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console</a:t>
            </a:r>
            <a:r>
              <a:rPr lang="en-US" dirty="0" smtClean="0"/>
              <a:t> (terminal window) is used to read / display text-based information in a virtual terminal window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Learn more </a:t>
            </a:r>
            <a:r>
              <a:rPr lang="en-US" dirty="0" smtClean="0"/>
              <a:t>from Wikipedia: </a:t>
            </a:r>
            <a:r>
              <a:rPr lang="en-US" dirty="0" smtClean="0">
                <a:hlinkClick r:id="rId2"/>
              </a:rPr>
              <a:t>terminal emulator</a:t>
            </a:r>
            <a:r>
              <a:rPr lang="en-US" dirty="0" smtClean="0"/>
              <a:t>, </a:t>
            </a:r>
            <a:r>
              <a:rPr lang="en-US" dirty="0" smtClean="0">
                <a:hlinkClick r:id="rId3"/>
              </a:rPr>
              <a:t>virtual console</a:t>
            </a:r>
            <a:endParaRPr lang="en-US" dirty="0"/>
          </a:p>
          <a:p>
            <a:pPr>
              <a:lnSpc>
                <a:spcPct val="98000"/>
              </a:lnSpc>
            </a:pPr>
            <a:r>
              <a:rPr lang="en-US" dirty="0" smtClean="0"/>
              <a:t>Can display different values:</a:t>
            </a:r>
            <a:endParaRPr lang="en-US" dirty="0"/>
          </a:p>
          <a:p>
            <a:pPr lvl="1">
              <a:lnSpc>
                <a:spcPct val="98000"/>
              </a:lnSpc>
            </a:pPr>
            <a:r>
              <a:rPr lang="en-US" dirty="0"/>
              <a:t>Strings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Numeral types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All primitive</a:t>
            </a:r>
            <a:r>
              <a:rPr lang="bg-BG" dirty="0"/>
              <a:t> </a:t>
            </a:r>
            <a:r>
              <a:rPr lang="en-US" dirty="0"/>
              <a:t>data</a:t>
            </a:r>
            <a:r>
              <a:rPr lang="bg-BG" dirty="0"/>
              <a:t> </a:t>
            </a:r>
            <a:r>
              <a:rPr lang="en-US" dirty="0"/>
              <a:t>types</a:t>
            </a:r>
          </a:p>
          <a:p>
            <a:pPr>
              <a:lnSpc>
                <a:spcPct val="98000"/>
              </a:lnSpc>
            </a:pPr>
            <a:r>
              <a:rPr lang="en-US" dirty="0"/>
              <a:t>To print to the console </a:t>
            </a:r>
            <a:r>
              <a:rPr lang="en-US" dirty="0" smtClean="0"/>
              <a:t>use the</a:t>
            </a:r>
            <a:br>
              <a:rPr lang="en-US" dirty="0" smtClean="0"/>
            </a:b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Console</a:t>
            </a:r>
            <a:r>
              <a:rPr lang="en-US" dirty="0" smtClean="0"/>
              <a:t> class (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System.Console</a:t>
            </a:r>
            <a:r>
              <a:rPr lang="en-US" dirty="0"/>
              <a:t>)</a:t>
            </a:r>
            <a:endParaRPr lang="bg-BG" dirty="0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to the Console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095" y="3276600"/>
            <a:ext cx="3454517" cy="304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482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2" y="937236"/>
            <a:ext cx="8229600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mtClean="0"/>
              <a:t>Homework Review</a:t>
            </a:r>
            <a:endParaRPr lang="bg-BG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12812" y="1802118"/>
            <a:ext cx="1036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11111"/>
          <a:stretch/>
        </p:blipFill>
        <p:spPr>
          <a:xfrm>
            <a:off x="2284412" y="2667000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8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Provides methods for console input </a:t>
            </a:r>
            <a:r>
              <a:rPr lang="en-US" dirty="0"/>
              <a:t>and </a:t>
            </a:r>
            <a:r>
              <a:rPr lang="en-US" dirty="0" smtClean="0"/>
              <a:t>output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Input</a:t>
            </a:r>
          </a:p>
          <a:p>
            <a:pPr marL="1162050" lvl="2" indent="-412750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Read(…)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reads a single character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1162050" lvl="2" indent="-412750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ReadKey(…)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– reads </a:t>
            </a:r>
            <a:r>
              <a:rPr lang="en-US" dirty="0"/>
              <a:t>a </a:t>
            </a:r>
            <a:r>
              <a:rPr lang="en-US" dirty="0" smtClean="0"/>
              <a:t>combination of keys</a:t>
            </a:r>
            <a:endParaRPr lang="en-US" dirty="0"/>
          </a:p>
          <a:p>
            <a:pPr marL="1162050" lvl="2" indent="-412750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ReadLine(…)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reads a single line </a:t>
            </a:r>
            <a:r>
              <a:rPr lang="en-US" dirty="0" smtClean="0"/>
              <a:t>of characters</a:t>
            </a:r>
            <a:endParaRPr lang="en-US" noProof="1"/>
          </a:p>
          <a:p>
            <a:pPr lvl="1">
              <a:lnSpc>
                <a:spcPct val="100000"/>
              </a:lnSpc>
            </a:pPr>
            <a:r>
              <a:rPr lang="en-US" dirty="0"/>
              <a:t>Output</a:t>
            </a:r>
          </a:p>
          <a:p>
            <a:pPr marL="1162050" lvl="2" indent="-412750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Write(…)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</a:t>
            </a:r>
            <a:r>
              <a:rPr lang="en-US" dirty="0" smtClean="0"/>
              <a:t>prints the </a:t>
            </a:r>
            <a:r>
              <a:rPr lang="en-US" dirty="0"/>
              <a:t>specified </a:t>
            </a:r>
            <a:r>
              <a:rPr lang="en-US" dirty="0" smtClean="0"/>
              <a:t>argument </a:t>
            </a:r>
            <a:r>
              <a:rPr lang="en-US" dirty="0"/>
              <a:t>on the console</a:t>
            </a:r>
          </a:p>
          <a:p>
            <a:pPr marL="1162050" lvl="2" indent="-412750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WriteLine(…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</a:t>
            </a:r>
            <a:r>
              <a:rPr lang="en-US" dirty="0" smtClean="0"/>
              <a:t>prints specified data to </a:t>
            </a:r>
            <a:r>
              <a:rPr lang="en-US" dirty="0"/>
              <a:t>the </a:t>
            </a:r>
            <a:r>
              <a:rPr lang="en-US" dirty="0" smtClean="0"/>
              <a:t>console and </a:t>
            </a:r>
            <a:r>
              <a:rPr lang="en-US" dirty="0"/>
              <a:t>moves to the next line</a:t>
            </a:r>
            <a:endParaRPr lang="en-US" noProof="1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dirty="0" smtClean="0"/>
              <a:t>The Console Class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7719226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Printing </a:t>
            </a:r>
            <a:r>
              <a:rPr lang="en-US" dirty="0"/>
              <a:t>an integer variable: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dirty="0" smtClean="0"/>
              <a:t>Printing </a:t>
            </a:r>
            <a:r>
              <a:rPr lang="en-US" dirty="0"/>
              <a:t>more than one variable using a formatting </a:t>
            </a:r>
            <a:r>
              <a:rPr lang="en-US" dirty="0" smtClean="0"/>
              <a:t>string:</a:t>
            </a:r>
            <a:endParaRPr lang="en-US" dirty="0"/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Console.Write(…)</a:t>
            </a:r>
          </a:p>
        </p:txBody>
      </p:sp>
      <p:sp>
        <p:nvSpPr>
          <p:cNvPr id="438279" name="Rectangle 7"/>
          <p:cNvSpPr>
            <a:spLocks noChangeArrowheads="1"/>
          </p:cNvSpPr>
          <p:nvPr/>
        </p:nvSpPr>
        <p:spPr bwMode="auto">
          <a:xfrm>
            <a:off x="684213" y="1932296"/>
            <a:ext cx="10820398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15;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Console.Write(a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// 15</a:t>
            </a:r>
          </a:p>
        </p:txBody>
      </p:sp>
      <p:sp>
        <p:nvSpPr>
          <p:cNvPr id="438281" name="Rectangle 9"/>
          <p:cNvSpPr>
            <a:spLocks noChangeArrowheads="1"/>
          </p:cNvSpPr>
          <p:nvPr/>
        </p:nvSpPr>
        <p:spPr bwMode="auto">
          <a:xfrm>
            <a:off x="684213" y="3699808"/>
            <a:ext cx="10820398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 = 15.5;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14;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Console.Write("{0} + {1} = {2}", a, b, a + b);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15.5 + 14 = 29.5</a:t>
            </a:r>
          </a:p>
        </p:txBody>
      </p:sp>
      <p:sp>
        <p:nvSpPr>
          <p:cNvPr id="438282" name="Rectangle 10"/>
          <p:cNvSpPr>
            <a:spLocks noChangeArrowheads="1"/>
          </p:cNvSpPr>
          <p:nvPr/>
        </p:nvSpPr>
        <p:spPr bwMode="auto">
          <a:xfrm>
            <a:off x="227012" y="5791200"/>
            <a:ext cx="11263200" cy="669925"/>
          </a:xfrm>
          <a:prstGeom prst="rect">
            <a:avLst/>
          </a:prstGeom>
        </p:spPr>
        <p:txBody>
          <a:bodyPr/>
          <a:lstStyle/>
          <a:p>
            <a:pPr marL="304747" indent="-304747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>
                <a:tab pos="282575" algn="l"/>
              </a:tabLst>
            </a:pPr>
            <a:r>
              <a:rPr lang="en-US" sz="3400" dirty="0" smtClean="0"/>
              <a:t>The next </a:t>
            </a:r>
            <a:r>
              <a:rPr lang="en-US" sz="3400" dirty="0"/>
              <a:t>print operation will start from the same line</a:t>
            </a:r>
          </a:p>
        </p:txBody>
      </p:sp>
    </p:spTree>
    <p:extLst>
      <p:ext uri="{BB962C8B-B14F-4D97-AF65-F5344CB8AC3E}">
        <p14:creationId xmlns:p14="http://schemas.microsoft.com/office/powerpoint/2010/main" val="26274722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Console.WriteLine(…)</a:t>
            </a:r>
          </a:p>
        </p:txBody>
      </p:sp>
      <p:sp>
        <p:nvSpPr>
          <p:cNvPr id="439306" name="Rectangle 10"/>
          <p:cNvSpPr>
            <a:spLocks noChangeArrowheads="1"/>
          </p:cNvSpPr>
          <p:nvPr/>
        </p:nvSpPr>
        <p:spPr bwMode="auto">
          <a:xfrm>
            <a:off x="381000" y="2895600"/>
            <a:ext cx="11276012" cy="621366"/>
          </a:xfrm>
          <a:prstGeom prst="rect">
            <a:avLst/>
          </a:prstGeom>
        </p:spPr>
        <p:txBody>
          <a:bodyPr/>
          <a:lstStyle/>
          <a:p>
            <a:pPr marL="304747" indent="-304747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>
                <a:tab pos="282575" algn="l"/>
              </a:tabLst>
            </a:pPr>
            <a:r>
              <a:rPr lang="en-US" sz="3400" dirty="0"/>
              <a:t>Printing more than one variable using a formatting </a:t>
            </a:r>
            <a:r>
              <a:rPr lang="en-US" sz="3400" dirty="0" smtClean="0"/>
              <a:t>string:</a:t>
            </a:r>
            <a:endParaRPr lang="en-US" sz="3400" dirty="0"/>
          </a:p>
        </p:txBody>
      </p:sp>
      <p:sp>
        <p:nvSpPr>
          <p:cNvPr id="439307" name="Rectangle 11"/>
          <p:cNvSpPr>
            <a:spLocks noChangeArrowheads="1"/>
          </p:cNvSpPr>
          <p:nvPr/>
        </p:nvSpPr>
        <p:spPr bwMode="auto">
          <a:xfrm>
            <a:off x="684213" y="1884907"/>
            <a:ext cx="10820398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"Hello C#!";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Console.WriteLine(str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439308" name="Rectangle 12"/>
          <p:cNvSpPr>
            <a:spLocks noChangeArrowheads="1"/>
          </p:cNvSpPr>
          <p:nvPr/>
        </p:nvSpPr>
        <p:spPr bwMode="auto">
          <a:xfrm>
            <a:off x="381000" y="1104900"/>
            <a:ext cx="10269538" cy="647700"/>
          </a:xfrm>
          <a:prstGeom prst="rect">
            <a:avLst/>
          </a:prstGeom>
        </p:spPr>
        <p:txBody>
          <a:bodyPr/>
          <a:lstStyle/>
          <a:p>
            <a:pPr marL="304747" indent="-304747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>
                <a:tab pos="282575" algn="l"/>
              </a:tabLst>
            </a:pPr>
            <a:r>
              <a:rPr lang="en-US" sz="3400" dirty="0" smtClean="0"/>
              <a:t>Printing a string variable + </a:t>
            </a:r>
            <a:r>
              <a:rPr lang="en-US" sz="3400" dirty="0" smtClean="0">
                <a:hlinkClick r:id="rId2"/>
              </a:rPr>
              <a:t>new line</a:t>
            </a:r>
            <a:r>
              <a:rPr lang="en-US" sz="3400" dirty="0" smtClean="0"/>
              <a:t> (</a:t>
            </a: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\r\n</a:t>
            </a:r>
            <a:r>
              <a:rPr lang="en-US" sz="3400" dirty="0" smtClean="0"/>
              <a:t>):</a:t>
            </a:r>
            <a:endParaRPr lang="en-US" sz="3400" dirty="0"/>
          </a:p>
        </p:txBody>
      </p:sp>
      <p:sp>
        <p:nvSpPr>
          <p:cNvPr id="439309" name="Rectangle 13"/>
          <p:cNvSpPr>
            <a:spLocks noChangeArrowheads="1"/>
          </p:cNvSpPr>
          <p:nvPr/>
        </p:nvSpPr>
        <p:spPr bwMode="auto">
          <a:xfrm>
            <a:off x="684213" y="3699808"/>
            <a:ext cx="10820398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"Marry";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year = 1987;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Console.WriteLine("{0} was born in {1}.", name, year);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Marry was born in 1987.</a:t>
            </a:r>
          </a:p>
        </p:txBody>
      </p:sp>
      <p:sp>
        <p:nvSpPr>
          <p:cNvPr id="439310" name="Rectangle 14"/>
          <p:cNvSpPr>
            <a:spLocks noChangeArrowheads="1"/>
          </p:cNvSpPr>
          <p:nvPr/>
        </p:nvSpPr>
        <p:spPr bwMode="auto">
          <a:xfrm>
            <a:off x="381000" y="5807075"/>
            <a:ext cx="10269537" cy="669925"/>
          </a:xfrm>
          <a:prstGeom prst="rect">
            <a:avLst/>
          </a:prstGeom>
        </p:spPr>
        <p:txBody>
          <a:bodyPr/>
          <a:lstStyle/>
          <a:p>
            <a:pPr marL="304747" indent="-304747"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>
                <a:tab pos="282575" algn="l"/>
              </a:tabLst>
            </a:pPr>
            <a:r>
              <a:rPr lang="en-US" sz="3400" dirty="0"/>
              <a:t>Next printing will start from the new line</a:t>
            </a:r>
          </a:p>
        </p:txBody>
      </p:sp>
    </p:spTree>
    <p:extLst>
      <p:ext uri="{BB962C8B-B14F-4D97-AF65-F5344CB8AC3E}">
        <p14:creationId xmlns:p14="http://schemas.microsoft.com/office/powerpoint/2010/main" val="16041106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0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Printing to the Console – Example</a:t>
            </a:r>
            <a:endParaRPr lang="bg-BG" dirty="0"/>
          </a:p>
        </p:txBody>
      </p:sp>
      <p:sp>
        <p:nvSpPr>
          <p:cNvPr id="480260" name="Rectangle 4"/>
          <p:cNvSpPr>
            <a:spLocks noChangeArrowheads="1"/>
          </p:cNvSpPr>
          <p:nvPr/>
        </p:nvSpPr>
        <p:spPr bwMode="auto">
          <a:xfrm>
            <a:off x="683763" y="1143000"/>
            <a:ext cx="10821300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 = "Peter";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int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 = 18;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string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 = "Sofia";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("{0} is {1} years old from {2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}.",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name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age, town);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Result: Peter is 18 years old from Sofia.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("This is on the same line!");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("Next sentence will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 a new line.");</a:t>
            </a:r>
          </a:p>
          <a:p>
            <a:pPr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("Bye, bye, {0} from {1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}.", name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town);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8697457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2057400"/>
            <a:ext cx="11804822" cy="4664076"/>
          </a:xfrm>
        </p:spPr>
        <p:txBody>
          <a:bodyPr/>
          <a:lstStyle/>
          <a:p>
            <a:pPr>
              <a:lnSpc>
                <a:spcPts val="36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index</a:t>
            </a:r>
          </a:p>
          <a:p>
            <a:pPr lvl="1">
              <a:lnSpc>
                <a:spcPts val="3600"/>
              </a:lnSpc>
            </a:pPr>
            <a:r>
              <a:rPr lang="en-US" dirty="0" smtClean="0"/>
              <a:t>The </a:t>
            </a:r>
            <a:r>
              <a:rPr lang="en-US" dirty="0"/>
              <a:t>zero-based index of the argument whose string representation is to be included at this position in the </a:t>
            </a:r>
            <a:r>
              <a:rPr lang="en-US" dirty="0" smtClean="0"/>
              <a:t>string</a:t>
            </a:r>
          </a:p>
          <a:p>
            <a:pPr>
              <a:lnSpc>
                <a:spcPts val="36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alignment</a:t>
            </a:r>
          </a:p>
          <a:p>
            <a:pPr lvl="1">
              <a:lnSpc>
                <a:spcPts val="3600"/>
              </a:lnSpc>
            </a:pPr>
            <a:r>
              <a:rPr lang="en-US" dirty="0"/>
              <a:t>A signed integer that indicates the total length of the field into which the argument is </a:t>
            </a:r>
            <a:r>
              <a:rPr lang="en-US" dirty="0" smtClean="0"/>
              <a:t>inserted</a:t>
            </a:r>
          </a:p>
          <a:p>
            <a:pPr lvl="2">
              <a:lnSpc>
                <a:spcPts val="3600"/>
              </a:lnSpc>
            </a:pPr>
            <a:r>
              <a:rPr lang="en-US" dirty="0" smtClean="0"/>
              <a:t>a </a:t>
            </a:r>
            <a:r>
              <a:rPr lang="en-US" dirty="0"/>
              <a:t>positive </a:t>
            </a:r>
            <a:r>
              <a:rPr lang="en-US" dirty="0" smtClean="0"/>
              <a:t>integer – right-aligned</a:t>
            </a:r>
          </a:p>
          <a:p>
            <a:pPr lvl="2">
              <a:lnSpc>
                <a:spcPts val="3600"/>
              </a:lnSpc>
            </a:pPr>
            <a:r>
              <a:rPr lang="en-US" dirty="0" smtClean="0"/>
              <a:t>a </a:t>
            </a:r>
            <a:r>
              <a:rPr lang="en-US" dirty="0"/>
              <a:t>negative </a:t>
            </a:r>
            <a:r>
              <a:rPr lang="en-US" dirty="0" smtClean="0"/>
              <a:t>integer</a:t>
            </a:r>
            <a:r>
              <a:rPr lang="en-US" dirty="0"/>
              <a:t> –</a:t>
            </a:r>
            <a:r>
              <a:rPr lang="en-US" dirty="0" smtClean="0"/>
              <a:t> left-aligned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Strings</a:t>
            </a:r>
            <a:endParaRPr lang="bg-BG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84212" y="1237557"/>
            <a:ext cx="10820402" cy="53091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{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index[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alignment][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formatString]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0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2390</Words>
  <Application>Microsoft Office PowerPoint</Application>
  <PresentationFormat>Custom</PresentationFormat>
  <Paragraphs>406</Paragraphs>
  <Slides>42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Consolas</vt:lpstr>
      <vt:lpstr>Courier New</vt:lpstr>
      <vt:lpstr>Wingdings</vt:lpstr>
      <vt:lpstr>Wingdings 2</vt:lpstr>
      <vt:lpstr>SoftUni 16x9</vt:lpstr>
      <vt:lpstr>Console Input / Output</vt:lpstr>
      <vt:lpstr>Table of Contents</vt:lpstr>
      <vt:lpstr>Printing to the Console</vt:lpstr>
      <vt:lpstr>Printing to the Console</vt:lpstr>
      <vt:lpstr>The Console Class</vt:lpstr>
      <vt:lpstr>Console.Write(…)</vt:lpstr>
      <vt:lpstr>Console.WriteLine(…)</vt:lpstr>
      <vt:lpstr>Printing to the Console – Example</vt:lpstr>
      <vt:lpstr>Formatting Strings</vt:lpstr>
      <vt:lpstr>Formatting Strings (2)</vt:lpstr>
      <vt:lpstr>Formatting Strings – Examples</vt:lpstr>
      <vt:lpstr>Printing a Menu – Example</vt:lpstr>
      <vt:lpstr>Printing to  the Console</vt:lpstr>
      <vt:lpstr>Reading from the Console</vt:lpstr>
      <vt:lpstr>Reading from the Console</vt:lpstr>
      <vt:lpstr>Console.Read()</vt:lpstr>
      <vt:lpstr>Reading Characters from the Console</vt:lpstr>
      <vt:lpstr>Console.ReadKey()</vt:lpstr>
      <vt:lpstr>Reading Keys from the Console</vt:lpstr>
      <vt:lpstr>Console.ReadLine()</vt:lpstr>
      <vt:lpstr>Reading Strings from the Console</vt:lpstr>
      <vt:lpstr>Reading Numeral Types</vt:lpstr>
      <vt:lpstr>Converting Strings to Numbers</vt:lpstr>
      <vt:lpstr>Reading Numbers from the Console – Example</vt:lpstr>
      <vt:lpstr>Converting Strings to Numbers (2)</vt:lpstr>
      <vt:lpstr>Reading Numbers from the Console</vt:lpstr>
      <vt:lpstr>Error Handling when Parsing</vt:lpstr>
      <vt:lpstr>Parsing with TryParse()</vt:lpstr>
      <vt:lpstr>Regional Settings</vt:lpstr>
      <vt:lpstr>How to Print Special Characters on the Console?</vt:lpstr>
      <vt:lpstr>Decimal Separator</vt:lpstr>
      <vt:lpstr>Regional Settings</vt:lpstr>
      <vt:lpstr>Reading and Printing to the Console</vt:lpstr>
      <vt:lpstr>Printing a Letter – Example</vt:lpstr>
      <vt:lpstr>Printing a Letter</vt:lpstr>
      <vt:lpstr>Calculating Area – Example</vt:lpstr>
      <vt:lpstr>Calculating Area</vt:lpstr>
      <vt:lpstr>Summary</vt:lpstr>
      <vt:lpstr>Console Input / Output</vt:lpstr>
      <vt:lpstr>Homework Review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University</dc:title>
  <dc:subject>Software Development Course</dc:subject>
  <dc:creator/>
  <cp:keywords>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2015-04-08T17:27:57Z</dcterms:modified>
  <cp:category>programming; computer programming; 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